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9C04-9544-4EAF-BDE6-446B30E7E756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6078-0D85-4C8F-9E5D-0C28E1BF6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9C04-9544-4EAF-BDE6-446B30E7E756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6078-0D85-4C8F-9E5D-0C28E1BF6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9C04-9544-4EAF-BDE6-446B30E7E756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6078-0D85-4C8F-9E5D-0C28E1BF6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9C04-9544-4EAF-BDE6-446B30E7E756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6078-0D85-4C8F-9E5D-0C28E1BF6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9C04-9544-4EAF-BDE6-446B30E7E756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6078-0D85-4C8F-9E5D-0C28E1BF6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9C04-9544-4EAF-BDE6-446B30E7E756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6078-0D85-4C8F-9E5D-0C28E1BF6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9C04-9544-4EAF-BDE6-446B30E7E756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6078-0D85-4C8F-9E5D-0C28E1BF6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9C04-9544-4EAF-BDE6-446B30E7E756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6078-0D85-4C8F-9E5D-0C28E1BF6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9C04-9544-4EAF-BDE6-446B30E7E756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6078-0D85-4C8F-9E5D-0C28E1BF6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9C04-9544-4EAF-BDE6-446B30E7E756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6078-0D85-4C8F-9E5D-0C28E1BF6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59C04-9544-4EAF-BDE6-446B30E7E756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16078-0D85-4C8F-9E5D-0C28E1BF6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59C04-9544-4EAF-BDE6-446B30E7E756}" type="datetimeFigureOut">
              <a:rPr lang="en-US" smtClean="0"/>
              <a:pPr/>
              <a:t>11/17/2010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16078-0D85-4C8F-9E5D-0C28E1BF6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1857375" y="285750"/>
            <a:ext cx="6515100" cy="511175"/>
          </a:xfrm>
        </p:spPr>
        <p:txBody>
          <a:bodyPr>
            <a:normAutofit fontScale="90000"/>
          </a:bodyPr>
          <a:lstStyle/>
          <a:p>
            <a:r>
              <a:rPr lang="ru-RU" sz="2800" smtClean="0">
                <a:solidFill>
                  <a:schemeClr val="accent2"/>
                </a:solidFill>
              </a:rPr>
              <a:t>Дебетовые карточки Хелленик Банка</a:t>
            </a:r>
            <a:endParaRPr lang="en-US" sz="2800" smtClean="0">
              <a:solidFill>
                <a:schemeClr val="accent2"/>
              </a:solidFill>
            </a:endParaRPr>
          </a:p>
        </p:txBody>
      </p:sp>
      <p:pic>
        <p:nvPicPr>
          <p:cNvPr id="13315" name="Picture 2" descr="HELLENICARD-LINK-electron-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928688"/>
            <a:ext cx="242887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3" descr="HELLENICARD-LINK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2786063"/>
            <a:ext cx="249078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Explorer-link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4714875"/>
            <a:ext cx="261302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3000375" y="857250"/>
            <a:ext cx="4714875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u="sng" dirty="0" err="1">
                <a:solidFill>
                  <a:srgbClr val="FF9900"/>
                </a:solidFill>
              </a:rPr>
              <a:t>Hellenicard</a:t>
            </a:r>
            <a:r>
              <a:rPr lang="en-US" sz="1400" u="sng" dirty="0">
                <a:solidFill>
                  <a:srgbClr val="FF9900"/>
                </a:solidFill>
              </a:rPr>
              <a:t> Link Visa Electron</a:t>
            </a:r>
            <a:endParaRPr lang="ru-RU" sz="1400" u="sng" dirty="0">
              <a:solidFill>
                <a:srgbClr val="FF9900"/>
              </a:solidFill>
            </a:endParaRPr>
          </a:p>
          <a:p>
            <a:endParaRPr lang="ru-RU" sz="1400" dirty="0">
              <a:solidFill>
                <a:srgbClr val="FF9900"/>
              </a:solidFill>
            </a:endParaRPr>
          </a:p>
          <a:p>
            <a:pPr>
              <a:buFont typeface="Arial" charset="0"/>
              <a:buChar char="•"/>
            </a:pPr>
            <a:r>
              <a:rPr lang="ru-RU" sz="1400" dirty="0">
                <a:solidFill>
                  <a:schemeClr val="accent2"/>
                </a:solidFill>
              </a:rPr>
              <a:t> Электронная дебетовая карта, позволяющая получать денежные средства </a:t>
            </a:r>
            <a:r>
              <a:rPr lang="ru-RU" sz="1400" dirty="0" smtClean="0">
                <a:solidFill>
                  <a:schemeClr val="accent2"/>
                </a:solidFill>
              </a:rPr>
              <a:t>через </a:t>
            </a:r>
            <a:r>
              <a:rPr lang="ru-RU" sz="1400" dirty="0">
                <a:solidFill>
                  <a:schemeClr val="accent2"/>
                </a:solidFill>
              </a:rPr>
              <a:t>банкоматы и платежные терминалы, а также оплачивать товары и услуги в торговых сервисах или через торговые терминалы.</a:t>
            </a:r>
          </a:p>
          <a:p>
            <a:pPr>
              <a:buFont typeface="Arial" charset="0"/>
              <a:buChar char="•"/>
            </a:pPr>
            <a:r>
              <a:rPr lang="ru-RU" sz="1400" dirty="0">
                <a:solidFill>
                  <a:schemeClr val="accent2"/>
                </a:solidFill>
              </a:rPr>
              <a:t>Сбор за год – </a:t>
            </a:r>
            <a:r>
              <a:rPr lang="ru-RU" sz="1400" dirty="0">
                <a:solidFill>
                  <a:srgbClr val="FF9900"/>
                </a:solidFill>
              </a:rPr>
              <a:t>бесплатно.</a:t>
            </a:r>
            <a:endParaRPr lang="en-US" sz="1400" dirty="0">
              <a:solidFill>
                <a:srgbClr val="FF9900"/>
              </a:solidFill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3000375" y="2857500"/>
            <a:ext cx="48577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u="sng">
                <a:solidFill>
                  <a:srgbClr val="FF9900"/>
                </a:solidFill>
              </a:rPr>
              <a:t>Hellenicard Link Visa</a:t>
            </a:r>
            <a:endParaRPr lang="ru-RU" sz="1400" u="sng">
              <a:solidFill>
                <a:srgbClr val="FF9900"/>
              </a:solidFill>
            </a:endParaRPr>
          </a:p>
          <a:p>
            <a:endParaRPr lang="ru-RU" sz="1400">
              <a:solidFill>
                <a:srgbClr val="FF9900"/>
              </a:solidFill>
            </a:endParaRPr>
          </a:p>
          <a:p>
            <a:pPr>
              <a:buFont typeface="Arial" charset="0"/>
              <a:buChar char="•"/>
            </a:pPr>
            <a:r>
              <a:rPr lang="ru-RU" sz="1400">
                <a:solidFill>
                  <a:schemeClr val="accent2"/>
                </a:solidFill>
              </a:rPr>
              <a:t> Классический выбор дебетовой карты клиентами, имеющими Текущий или Депозитный счет в банке.</a:t>
            </a:r>
          </a:p>
          <a:p>
            <a:pPr>
              <a:buFont typeface="Arial" charset="0"/>
              <a:buChar char="•"/>
            </a:pPr>
            <a:r>
              <a:rPr lang="ru-RU" sz="1400">
                <a:solidFill>
                  <a:schemeClr val="accent2"/>
                </a:solidFill>
              </a:rPr>
              <a:t> Сбор за год – </a:t>
            </a:r>
            <a:r>
              <a:rPr lang="ru-RU" sz="1400">
                <a:solidFill>
                  <a:srgbClr val="FF9900"/>
                </a:solidFill>
              </a:rPr>
              <a:t>бесплатно.</a:t>
            </a:r>
            <a:endParaRPr lang="ru-RU" sz="1400">
              <a:solidFill>
                <a:schemeClr val="accent2"/>
              </a:solidFill>
            </a:endParaRPr>
          </a:p>
          <a:p>
            <a:endParaRPr lang="en-US" sz="1400">
              <a:solidFill>
                <a:schemeClr val="accent2"/>
              </a:solidFill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2928938" y="4643438"/>
            <a:ext cx="4643437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u="sng">
                <a:solidFill>
                  <a:srgbClr val="FF9900"/>
                </a:solidFill>
              </a:rPr>
              <a:t>Explorer Link Mastercard</a:t>
            </a:r>
            <a:endParaRPr lang="ru-RU" sz="1400" u="sng">
              <a:solidFill>
                <a:srgbClr val="FF9900"/>
              </a:solidFill>
            </a:endParaRPr>
          </a:p>
          <a:p>
            <a:endParaRPr lang="ru-RU" sz="1400">
              <a:solidFill>
                <a:srgbClr val="FF9900"/>
              </a:solidFill>
            </a:endParaRPr>
          </a:p>
          <a:p>
            <a:pPr>
              <a:buFont typeface="Arial" charset="0"/>
              <a:buChar char="•"/>
            </a:pPr>
            <a:r>
              <a:rPr lang="ru-RU" sz="1400">
                <a:solidFill>
                  <a:schemeClr val="accent2"/>
                </a:solidFill>
              </a:rPr>
              <a:t> </a:t>
            </a:r>
            <a:r>
              <a:rPr lang="en-GB" sz="1400">
                <a:solidFill>
                  <a:schemeClr val="accent2"/>
                </a:solidFill>
              </a:rPr>
              <a:t>Travel/Holiday</a:t>
            </a:r>
            <a:r>
              <a:rPr lang="en-US" sz="1400">
                <a:solidFill>
                  <a:schemeClr val="accent2"/>
                </a:solidFill>
              </a:rPr>
              <a:t> debit card</a:t>
            </a:r>
            <a:r>
              <a:rPr lang="ru-RU" sz="1400">
                <a:solidFill>
                  <a:schemeClr val="accent2"/>
                </a:solidFill>
              </a:rPr>
              <a:t> дает Вам возможность насладиться отпуском, отделяя затраты во время отпуска от обычных, повседневных.</a:t>
            </a:r>
          </a:p>
          <a:p>
            <a:pPr>
              <a:buFont typeface="Arial" charset="0"/>
              <a:buChar char="•"/>
            </a:pPr>
            <a:r>
              <a:rPr lang="ru-RU" sz="1400">
                <a:solidFill>
                  <a:schemeClr val="accent2"/>
                </a:solidFill>
              </a:rPr>
              <a:t> Страхование поездок для Вас и Вашей семьи при покупке билетов по данной карте.</a:t>
            </a:r>
          </a:p>
          <a:p>
            <a:pPr>
              <a:buFont typeface="Arial" charset="0"/>
              <a:buChar char="•"/>
            </a:pPr>
            <a:r>
              <a:rPr lang="ru-RU" sz="1400">
                <a:solidFill>
                  <a:schemeClr val="accent2"/>
                </a:solidFill>
              </a:rPr>
              <a:t> Сбор за год – </a:t>
            </a:r>
            <a:r>
              <a:rPr lang="en-GB" sz="1400">
                <a:solidFill>
                  <a:srgbClr val="FF9900"/>
                </a:solidFill>
              </a:rPr>
              <a:t>USD15 </a:t>
            </a:r>
            <a:r>
              <a:rPr lang="ru-RU" sz="1400">
                <a:solidFill>
                  <a:srgbClr val="FF9900"/>
                </a:solidFill>
              </a:rPr>
              <a:t>или </a:t>
            </a:r>
            <a:r>
              <a:rPr lang="en-GB" sz="1400">
                <a:solidFill>
                  <a:srgbClr val="FF9900"/>
                </a:solidFill>
              </a:rPr>
              <a:t>EURO10</a:t>
            </a:r>
            <a:r>
              <a:rPr lang="ru-RU" sz="1400">
                <a:solidFill>
                  <a:srgbClr val="FF9900"/>
                </a:solidFill>
              </a:rPr>
              <a:t>.</a:t>
            </a:r>
          </a:p>
          <a:p>
            <a:pPr>
              <a:buFont typeface="Arial" charset="0"/>
              <a:buChar char="•"/>
            </a:pPr>
            <a:endParaRPr lang="en-US" sz="1400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2214563" cy="5540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600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HELLENIC BANK</a:t>
            </a:r>
            <a:r>
              <a:rPr lang="en-US" sz="4400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/>
            </a:r>
            <a:br>
              <a:rPr lang="en-US" sz="4400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n-US" sz="7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INTERNATIONAL BUSINESS CENTRES</a:t>
            </a:r>
          </a:p>
          <a:p>
            <a:pPr algn="ctr" eaLnBrk="0" hangingPunct="0">
              <a:defRPr/>
            </a:pPr>
            <a:r>
              <a:rPr lang="en-US" sz="700" b="1" dirty="0">
                <a:solidFill>
                  <a:srgbClr val="000099"/>
                </a:solidFill>
                <a:latin typeface="Verdana" pitchFamily="34" charset="0"/>
              </a:rPr>
              <a:t>NICOSIA ◊ LIMASSOL ◊ LARNACA</a:t>
            </a:r>
          </a:p>
        </p:txBody>
      </p:sp>
      <p:pic>
        <p:nvPicPr>
          <p:cNvPr id="13322" name="Picture 1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82000" y="6427788"/>
            <a:ext cx="7620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229600" cy="785813"/>
          </a:xfrm>
        </p:spPr>
        <p:txBody>
          <a:bodyPr/>
          <a:lstStyle/>
          <a:p>
            <a:r>
              <a:rPr lang="ru-RU" sz="2800" smtClean="0">
                <a:solidFill>
                  <a:schemeClr val="accent2"/>
                </a:solidFill>
              </a:rPr>
              <a:t>Дебетовые карточки Хелленик Банка</a:t>
            </a:r>
            <a:endParaRPr lang="en-US" sz="2800" smtClean="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2071688" cy="5540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600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HELLENIC BANK</a:t>
            </a:r>
            <a:r>
              <a:rPr lang="en-US" sz="9600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/>
            </a:r>
            <a:br>
              <a:rPr lang="en-US" sz="9600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n-US" sz="7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INTERNATIONAL BUSINESS CENTRES</a:t>
            </a:r>
          </a:p>
          <a:p>
            <a:pPr algn="ctr" eaLnBrk="0" hangingPunct="0">
              <a:defRPr/>
            </a:pPr>
            <a:r>
              <a:rPr lang="en-US" sz="700" b="1" dirty="0">
                <a:solidFill>
                  <a:srgbClr val="000099"/>
                </a:solidFill>
                <a:latin typeface="Verdana" pitchFamily="34" charset="0"/>
              </a:rPr>
              <a:t>NICOSIA ◊ LIMASSOL ◊ LARNACA</a:t>
            </a:r>
          </a:p>
        </p:txBody>
      </p:sp>
      <p:pic>
        <p:nvPicPr>
          <p:cNvPr id="14340" name="Picture 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0" y="6427788"/>
            <a:ext cx="7620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2" descr="HELLENICARD-LINK-electron-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0" y="1071563"/>
            <a:ext cx="1785938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3" descr="HELLENICARD-LINK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50" y="1643063"/>
            <a:ext cx="18113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5" descr="Explorer-link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29313" y="1143000"/>
            <a:ext cx="180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4" name="Rectangle 7"/>
          <p:cNvSpPr>
            <a:spLocks noChangeArrowheads="1"/>
          </p:cNvSpPr>
          <p:nvPr/>
        </p:nvSpPr>
        <p:spPr bwMode="auto">
          <a:xfrm>
            <a:off x="500063" y="2857500"/>
            <a:ext cx="8215312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u="sng">
                <a:solidFill>
                  <a:srgbClr val="FF9900"/>
                </a:solidFill>
              </a:rPr>
              <a:t>Преимущества карт:</a:t>
            </a:r>
          </a:p>
          <a:p>
            <a:endParaRPr lang="ru-RU" u="sng">
              <a:solidFill>
                <a:srgbClr val="FF9900"/>
              </a:solidFill>
            </a:endParaRPr>
          </a:p>
          <a:p>
            <a:pPr>
              <a:buFont typeface="Arial" charset="0"/>
              <a:buChar char="•"/>
            </a:pPr>
            <a:r>
              <a:rPr lang="ru-RU" sz="1600">
                <a:solidFill>
                  <a:schemeClr val="accent2"/>
                </a:solidFill>
              </a:rPr>
              <a:t> </a:t>
            </a:r>
            <a:r>
              <a:rPr lang="ru-RU">
                <a:solidFill>
                  <a:schemeClr val="accent2"/>
                </a:solidFill>
              </a:rPr>
              <a:t>Присоединение к текущему или депозитному счету клиента.</a:t>
            </a:r>
          </a:p>
          <a:p>
            <a:pPr>
              <a:buFont typeface="Arial" charset="0"/>
              <a:buChar char="•"/>
            </a:pPr>
            <a:r>
              <a:rPr lang="ru-RU">
                <a:solidFill>
                  <a:schemeClr val="accent2"/>
                </a:solidFill>
              </a:rPr>
              <a:t> Практичные и удобные способы оплаты.</a:t>
            </a:r>
          </a:p>
          <a:p>
            <a:pPr>
              <a:buFont typeface="Arial" charset="0"/>
              <a:buChar char="•"/>
            </a:pPr>
            <a:r>
              <a:rPr lang="ru-RU">
                <a:solidFill>
                  <a:schemeClr val="accent2"/>
                </a:solidFill>
              </a:rPr>
              <a:t> Нет необходимости носить при себе наличные денежные средства или чековые книжки.</a:t>
            </a:r>
          </a:p>
          <a:p>
            <a:pPr>
              <a:buFont typeface="Arial" charset="0"/>
              <a:buChar char="•"/>
            </a:pPr>
            <a:r>
              <a:rPr lang="ru-RU">
                <a:solidFill>
                  <a:schemeClr val="accent2"/>
                </a:solidFill>
              </a:rPr>
              <a:t> Обеспечение общего контроля за Вашими расходами.</a:t>
            </a:r>
          </a:p>
          <a:p>
            <a:pPr>
              <a:buFont typeface="Arial" charset="0"/>
              <a:buChar char="•"/>
            </a:pPr>
            <a:r>
              <a:rPr lang="ru-RU">
                <a:solidFill>
                  <a:schemeClr val="accent2"/>
                </a:solidFill>
              </a:rPr>
              <a:t> Карты широко применяются в магазинах и банкоматах, на Кипре и за границей.</a:t>
            </a:r>
          </a:p>
          <a:p>
            <a:pPr>
              <a:buFont typeface="Arial" charset="0"/>
              <a:buChar char="•"/>
            </a:pPr>
            <a:r>
              <a:rPr lang="ru-RU">
                <a:solidFill>
                  <a:schemeClr val="accent2"/>
                </a:solidFill>
              </a:rPr>
              <a:t> </a:t>
            </a:r>
            <a:r>
              <a:rPr lang="en-US" b="1" i="1">
                <a:solidFill>
                  <a:schemeClr val="accent2"/>
                </a:solidFill>
              </a:rPr>
              <a:t>Hellenicard Link Visa Electron </a:t>
            </a:r>
            <a:r>
              <a:rPr lang="ru-RU">
                <a:solidFill>
                  <a:schemeClr val="accent2"/>
                </a:solidFill>
              </a:rPr>
              <a:t>и </a:t>
            </a:r>
            <a:r>
              <a:rPr lang="en-US" b="1" i="1">
                <a:solidFill>
                  <a:schemeClr val="accent2"/>
                </a:solidFill>
              </a:rPr>
              <a:t>Hellenicard Link Visa </a:t>
            </a:r>
            <a:r>
              <a:rPr lang="ru-RU">
                <a:solidFill>
                  <a:schemeClr val="accent2"/>
                </a:solidFill>
              </a:rPr>
              <a:t>предлагают Страхование покупок </a:t>
            </a:r>
            <a:r>
              <a:rPr lang="ru-RU" i="1">
                <a:solidFill>
                  <a:schemeClr val="accent2"/>
                </a:solidFill>
              </a:rPr>
              <a:t>(</a:t>
            </a:r>
            <a:r>
              <a:rPr lang="en-US" i="1">
                <a:solidFill>
                  <a:schemeClr val="accent2"/>
                </a:solidFill>
              </a:rPr>
              <a:t>Purchase Protection Insurance</a:t>
            </a:r>
            <a:r>
              <a:rPr lang="ru-RU" i="1">
                <a:solidFill>
                  <a:schemeClr val="accent2"/>
                </a:solidFill>
              </a:rPr>
              <a:t>) </a:t>
            </a:r>
            <a:r>
              <a:rPr lang="ru-RU">
                <a:solidFill>
                  <a:schemeClr val="accent2"/>
                </a:solidFill>
              </a:rPr>
              <a:t>на Кипре и за границей от потери, кражи и повреждения приобретенного имущества.</a:t>
            </a:r>
            <a:endParaRPr lang="ru-RU" i="1">
              <a:solidFill>
                <a:schemeClr val="accent2"/>
              </a:solidFill>
            </a:endParaRPr>
          </a:p>
          <a:p>
            <a:pPr>
              <a:buFont typeface="Arial" charset="0"/>
              <a:buChar char="•"/>
            </a:pPr>
            <a:endParaRPr lang="ru-RU" sz="1600">
              <a:solidFill>
                <a:schemeClr val="accent2"/>
              </a:solidFill>
            </a:endParaRPr>
          </a:p>
          <a:p>
            <a:pPr>
              <a:buFont typeface="Arial" charset="0"/>
              <a:buChar char="•"/>
            </a:pPr>
            <a:endParaRPr lang="ru-RU" sz="1600">
              <a:solidFill>
                <a:schemeClr val="accent2"/>
              </a:solidFill>
            </a:endParaRPr>
          </a:p>
          <a:p>
            <a:pPr>
              <a:buFont typeface="Arial" charset="0"/>
              <a:buChar char="•"/>
            </a:pPr>
            <a:endParaRPr lang="ru-RU" sz="1600">
              <a:solidFill>
                <a:schemeClr val="accent2"/>
              </a:solidFill>
            </a:endParaRPr>
          </a:p>
          <a:p>
            <a:pPr>
              <a:buFont typeface="Arial" charset="0"/>
              <a:buChar char="•"/>
            </a:pPr>
            <a:endParaRPr lang="ru-RU" sz="1600">
              <a:solidFill>
                <a:schemeClr val="accent2"/>
              </a:solidFill>
            </a:endParaRPr>
          </a:p>
          <a:p>
            <a:pPr>
              <a:buFont typeface="Arial" charset="0"/>
              <a:buChar char="•"/>
            </a:pPr>
            <a:endParaRPr lang="ru-RU" sz="1600">
              <a:solidFill>
                <a:schemeClr val="accent2"/>
              </a:solidFill>
            </a:endParaRPr>
          </a:p>
          <a:p>
            <a:endParaRPr lang="ru-RU" u="sng">
              <a:solidFill>
                <a:srgbClr val="FF99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>
                <a:solidFill>
                  <a:schemeClr val="accent2"/>
                </a:solidFill>
              </a:rPr>
              <a:t>Дебетовые карточки Хелленик Банка</a:t>
            </a:r>
            <a:endParaRPr lang="en-US" sz="2800" smtClean="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2143125" cy="5540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600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HELLENIC BANK</a:t>
            </a:r>
            <a:r>
              <a:rPr lang="en-US" sz="4400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/>
            </a:r>
            <a:br>
              <a:rPr lang="en-US" sz="4400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n-US" sz="7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INTERNATIONAL BUSINESS CENTRES</a:t>
            </a:r>
          </a:p>
          <a:p>
            <a:pPr algn="ctr" eaLnBrk="0" hangingPunct="0">
              <a:defRPr/>
            </a:pPr>
            <a:r>
              <a:rPr lang="en-US" sz="700" b="1" dirty="0">
                <a:solidFill>
                  <a:srgbClr val="000099"/>
                </a:solidFill>
                <a:latin typeface="Verdana" pitchFamily="34" charset="0"/>
              </a:rPr>
              <a:t>NICOSIA ◊ LIMASSOL ◊ LARNACA</a:t>
            </a:r>
          </a:p>
        </p:txBody>
      </p:sp>
      <p:pic>
        <p:nvPicPr>
          <p:cNvPr id="15364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0" y="6427788"/>
            <a:ext cx="7620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2" descr="C:\Documents and Settings\spbuser1\Desktop\HELLENICARD-GOLD-lin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1214438"/>
            <a:ext cx="2846387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857625" y="1143000"/>
            <a:ext cx="3643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en-US" u="sng" dirty="0" err="1">
                <a:solidFill>
                  <a:srgbClr val="FF99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Hellenicard</a:t>
            </a:r>
            <a:r>
              <a:rPr lang="en-US" u="sng" dirty="0">
                <a:solidFill>
                  <a:srgbClr val="FF9900"/>
                </a:solidFill>
                <a:latin typeface="+mn-lt"/>
                <a:ea typeface="Times New Roman" pitchFamily="18" charset="0"/>
                <a:cs typeface="Times New Roman" pitchFamily="18" charset="0"/>
              </a:rPr>
              <a:t> Gold Link Visa</a:t>
            </a:r>
            <a:endParaRPr lang="en-US" u="sng" dirty="0">
              <a:solidFill>
                <a:srgbClr val="FF9900"/>
              </a:solidFill>
              <a:latin typeface="+mn-lt"/>
            </a:endParaRPr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3286125" y="1643063"/>
            <a:ext cx="542925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>
                <a:solidFill>
                  <a:schemeClr val="accent2"/>
                </a:solidFill>
              </a:rPr>
              <a:t>Дебетовая карточка для клиентов со средним/высоким доходом.</a:t>
            </a:r>
          </a:p>
          <a:p>
            <a:pPr>
              <a:buFont typeface="Arial" charset="0"/>
              <a:buChar char="•"/>
            </a:pPr>
            <a:r>
              <a:rPr lang="ru-RU">
                <a:solidFill>
                  <a:schemeClr val="accent2"/>
                </a:solidFill>
              </a:rPr>
              <a:t>Присоединяется к текущему или депозитному счету клиента.</a:t>
            </a:r>
          </a:p>
          <a:p>
            <a:pPr>
              <a:buFont typeface="Arial" charset="0"/>
              <a:buChar char="•"/>
            </a:pPr>
            <a:r>
              <a:rPr lang="ru-RU">
                <a:solidFill>
                  <a:schemeClr val="accent2"/>
                </a:solidFill>
              </a:rPr>
              <a:t> Сбор за год – </a:t>
            </a:r>
            <a:r>
              <a:rPr lang="en-GB">
                <a:solidFill>
                  <a:srgbClr val="FF9900"/>
                </a:solidFill>
              </a:rPr>
              <a:t>USD 60 </a:t>
            </a:r>
            <a:r>
              <a:rPr lang="ru-RU">
                <a:solidFill>
                  <a:srgbClr val="FF9900"/>
                </a:solidFill>
              </a:rPr>
              <a:t>или</a:t>
            </a:r>
            <a:r>
              <a:rPr lang="en-GB">
                <a:solidFill>
                  <a:srgbClr val="FF9900"/>
                </a:solidFill>
              </a:rPr>
              <a:t> EURO 45</a:t>
            </a:r>
            <a:r>
              <a:rPr lang="ru-RU">
                <a:solidFill>
                  <a:srgbClr val="FF9900"/>
                </a:solidFill>
              </a:rPr>
              <a:t>.</a:t>
            </a:r>
          </a:p>
        </p:txBody>
      </p:sp>
      <p:sp>
        <p:nvSpPr>
          <p:cNvPr id="15368" name="Rectangle 7"/>
          <p:cNvSpPr>
            <a:spLocks noChangeArrowheads="1"/>
          </p:cNvSpPr>
          <p:nvPr/>
        </p:nvSpPr>
        <p:spPr bwMode="auto">
          <a:xfrm>
            <a:off x="500063" y="3286125"/>
            <a:ext cx="828675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u="sng">
                <a:solidFill>
                  <a:srgbClr val="FF9900"/>
                </a:solidFill>
              </a:rPr>
              <a:t>Преимущества карты:</a:t>
            </a:r>
          </a:p>
          <a:p>
            <a:endParaRPr lang="ru-RU" u="sng">
              <a:solidFill>
                <a:srgbClr val="FF9900"/>
              </a:solidFill>
            </a:endParaRPr>
          </a:p>
          <a:p>
            <a:pPr>
              <a:buFont typeface="Arial" charset="0"/>
              <a:buChar char="•"/>
            </a:pPr>
            <a:r>
              <a:rPr lang="ru-RU">
                <a:solidFill>
                  <a:schemeClr val="accent2"/>
                </a:solidFill>
              </a:rPr>
              <a:t> Широко применяется в магазинах и банкоматах, на Кипре и за границей.</a:t>
            </a:r>
          </a:p>
          <a:p>
            <a:pPr>
              <a:buFont typeface="Arial" charset="0"/>
              <a:buChar char="•"/>
            </a:pPr>
            <a:r>
              <a:rPr lang="ru-RU">
                <a:solidFill>
                  <a:schemeClr val="accent2"/>
                </a:solidFill>
              </a:rPr>
              <a:t> Страхование поездок владельца карточки и его семьи во время путешествий при покупке билетов по данной карте.</a:t>
            </a:r>
          </a:p>
          <a:p>
            <a:pPr>
              <a:buFont typeface="Arial" charset="0"/>
              <a:buChar char="•"/>
            </a:pPr>
            <a:r>
              <a:rPr lang="ru-RU">
                <a:solidFill>
                  <a:schemeClr val="accent2"/>
                </a:solidFill>
              </a:rPr>
              <a:t> Страхование покупок </a:t>
            </a:r>
            <a:r>
              <a:rPr lang="ru-RU" i="1">
                <a:solidFill>
                  <a:schemeClr val="accent2"/>
                </a:solidFill>
              </a:rPr>
              <a:t>(</a:t>
            </a:r>
            <a:r>
              <a:rPr lang="en-US" i="1">
                <a:solidFill>
                  <a:schemeClr val="accent2"/>
                </a:solidFill>
              </a:rPr>
              <a:t>Purchase Protection Insurance</a:t>
            </a:r>
            <a:r>
              <a:rPr lang="ru-RU" i="1">
                <a:solidFill>
                  <a:schemeClr val="accent2"/>
                </a:solidFill>
              </a:rPr>
              <a:t>) </a:t>
            </a:r>
            <a:r>
              <a:rPr lang="ru-RU">
                <a:solidFill>
                  <a:schemeClr val="accent2"/>
                </a:solidFill>
              </a:rPr>
              <a:t>на Кипре и за границей от потери, кражи и повреждения приобретенного имущества.</a:t>
            </a:r>
          </a:p>
          <a:p>
            <a:pPr>
              <a:buFont typeface="Arial" charset="0"/>
              <a:buChar char="•"/>
            </a:pPr>
            <a:r>
              <a:rPr lang="ru-RU" i="1">
                <a:solidFill>
                  <a:schemeClr val="accent2"/>
                </a:solidFill>
              </a:rPr>
              <a:t> </a:t>
            </a:r>
            <a:r>
              <a:rPr lang="ru-RU">
                <a:solidFill>
                  <a:schemeClr val="accent2"/>
                </a:solidFill>
              </a:rPr>
              <a:t>Экстренная замена карточки - в случае ее утери или кражи за границей клиенту будет выслана временная Золотая Карта </a:t>
            </a:r>
            <a:r>
              <a:rPr lang="ru-RU" i="1">
                <a:solidFill>
                  <a:schemeClr val="accent2"/>
                </a:solidFill>
              </a:rPr>
              <a:t>(</a:t>
            </a:r>
            <a:r>
              <a:rPr lang="en-GB" i="1">
                <a:solidFill>
                  <a:schemeClr val="accent2"/>
                </a:solidFill>
              </a:rPr>
              <a:t>Gold Card</a:t>
            </a:r>
            <a:r>
              <a:rPr lang="ru-RU" i="1">
                <a:solidFill>
                  <a:schemeClr val="accent2"/>
                </a:solidFill>
              </a:rPr>
              <a:t>)</a:t>
            </a:r>
            <a:r>
              <a:rPr lang="en-GB" i="1">
                <a:solidFill>
                  <a:schemeClr val="accent2"/>
                </a:solidFill>
              </a:rPr>
              <a:t>.</a:t>
            </a:r>
            <a:endParaRPr lang="ru-RU" i="1">
              <a:solidFill>
                <a:schemeClr val="accent2"/>
              </a:solidFill>
            </a:endParaRPr>
          </a:p>
          <a:p>
            <a:pPr>
              <a:buFont typeface="Arial" charset="0"/>
              <a:buChar char="•"/>
            </a:pPr>
            <a:r>
              <a:rPr lang="ru-RU">
                <a:solidFill>
                  <a:schemeClr val="accent2"/>
                </a:solidFill>
              </a:rPr>
              <a:t> Срочное получение наличных средств при утере или краже карточки – в размере до </a:t>
            </a:r>
            <a:r>
              <a:rPr lang="en-GB">
                <a:solidFill>
                  <a:schemeClr val="accent2"/>
                </a:solidFill>
              </a:rPr>
              <a:t>USD</a:t>
            </a:r>
            <a:r>
              <a:rPr lang="en-US">
                <a:solidFill>
                  <a:schemeClr val="accent2"/>
                </a:solidFill>
              </a:rPr>
              <a:t> 5,</a:t>
            </a:r>
            <a:r>
              <a:rPr lang="ru-RU">
                <a:solidFill>
                  <a:schemeClr val="accent2"/>
                </a:solidFill>
              </a:rPr>
              <a:t>000 (или эквивалентная сумма в национальной валюте страны).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1143000"/>
          </a:xfrm>
        </p:spPr>
        <p:txBody>
          <a:bodyPr/>
          <a:lstStyle/>
          <a:p>
            <a:r>
              <a:rPr lang="ru-RU" sz="2800" smtClean="0">
                <a:solidFill>
                  <a:schemeClr val="accent2"/>
                </a:solidFill>
              </a:rPr>
              <a:t>Дебетовые карточки Хелленик Банка</a:t>
            </a:r>
            <a:endParaRPr lang="en-US" sz="2800" smtClean="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2214563" cy="5540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600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HELLENIC BANK</a:t>
            </a:r>
            <a:r>
              <a:rPr lang="en-US" sz="9600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/>
            </a:r>
            <a:br>
              <a:rPr lang="en-US" sz="9600" b="1" u="sng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</a:br>
            <a:r>
              <a:rPr lang="en-US" sz="7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INTERNATIONAL BUSINESS CENTRES</a:t>
            </a:r>
          </a:p>
          <a:p>
            <a:pPr algn="ctr" eaLnBrk="0" hangingPunct="0">
              <a:defRPr/>
            </a:pPr>
            <a:r>
              <a:rPr lang="en-US" sz="700" b="1" dirty="0">
                <a:solidFill>
                  <a:srgbClr val="000099"/>
                </a:solidFill>
                <a:latin typeface="Verdana" pitchFamily="34" charset="0"/>
              </a:rPr>
              <a:t>NICOSIA ◊ LIMASSOL ◊ LARNACA</a:t>
            </a:r>
          </a:p>
        </p:txBody>
      </p:sp>
      <p:pic>
        <p:nvPicPr>
          <p:cNvPr id="16388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0" y="6427788"/>
            <a:ext cx="7620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2" descr="C:\Documents and Settings\spbuser1\Desktop\platinum-lin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1071563"/>
            <a:ext cx="2643187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3357563" y="928688"/>
            <a:ext cx="28527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>
                <a:solidFill>
                  <a:srgbClr val="FF9900"/>
                </a:solidFill>
              </a:rPr>
              <a:t>Platinum Link</a:t>
            </a:r>
            <a:r>
              <a:rPr lang="ru-RU" u="sng">
                <a:solidFill>
                  <a:srgbClr val="FF9900"/>
                </a:solidFill>
              </a:rPr>
              <a:t> </a:t>
            </a:r>
            <a:r>
              <a:rPr lang="en-GB" u="sng">
                <a:solidFill>
                  <a:srgbClr val="FF9900"/>
                </a:solidFill>
              </a:rPr>
              <a:t>Mastercard</a:t>
            </a:r>
            <a:r>
              <a:rPr lang="en-US" u="sng">
                <a:solidFill>
                  <a:srgbClr val="FF9900"/>
                </a:solidFill>
              </a:rPr>
              <a:t> </a:t>
            </a:r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3286125" y="1285875"/>
            <a:ext cx="54292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GB">
                <a:solidFill>
                  <a:schemeClr val="accent2"/>
                </a:solidFill>
              </a:rPr>
              <a:t> </a:t>
            </a:r>
            <a:r>
              <a:rPr lang="ru-RU" sz="1400">
                <a:solidFill>
                  <a:schemeClr val="accent2"/>
                </a:solidFill>
              </a:rPr>
              <a:t>Международная платежная карта для клиентов с высоким доходом.</a:t>
            </a:r>
            <a:endParaRPr lang="en-GB" sz="1400">
              <a:solidFill>
                <a:schemeClr val="accent2"/>
              </a:solidFill>
            </a:endParaRPr>
          </a:p>
          <a:p>
            <a:pPr>
              <a:buFont typeface="Arial" charset="0"/>
              <a:buChar char="•"/>
            </a:pPr>
            <a:r>
              <a:rPr lang="ru-RU" sz="1400">
                <a:solidFill>
                  <a:schemeClr val="accent2"/>
                </a:solidFill>
              </a:rPr>
              <a:t>Присоединяется к текущему или депозитному счету клиента.</a:t>
            </a:r>
          </a:p>
          <a:p>
            <a:pPr>
              <a:buFont typeface="Arial" charset="0"/>
              <a:buChar char="•"/>
            </a:pPr>
            <a:r>
              <a:rPr lang="ru-RU" sz="1400">
                <a:solidFill>
                  <a:schemeClr val="accent2"/>
                </a:solidFill>
              </a:rPr>
              <a:t> Сбор за год – </a:t>
            </a:r>
            <a:r>
              <a:rPr lang="en-GB" sz="1400">
                <a:solidFill>
                  <a:srgbClr val="FF9900"/>
                </a:solidFill>
              </a:rPr>
              <a:t>USD </a:t>
            </a:r>
            <a:r>
              <a:rPr lang="ru-RU" sz="1400">
                <a:solidFill>
                  <a:srgbClr val="FF9900"/>
                </a:solidFill>
              </a:rPr>
              <a:t>120</a:t>
            </a:r>
            <a:r>
              <a:rPr lang="en-GB" sz="1400">
                <a:solidFill>
                  <a:srgbClr val="FF9900"/>
                </a:solidFill>
              </a:rPr>
              <a:t> </a:t>
            </a:r>
            <a:r>
              <a:rPr lang="ru-RU" sz="1400">
                <a:solidFill>
                  <a:srgbClr val="FF9900"/>
                </a:solidFill>
              </a:rPr>
              <a:t>или</a:t>
            </a:r>
            <a:r>
              <a:rPr lang="en-GB" sz="1400">
                <a:solidFill>
                  <a:srgbClr val="FF9900"/>
                </a:solidFill>
              </a:rPr>
              <a:t> EURO </a:t>
            </a:r>
            <a:r>
              <a:rPr lang="ru-RU" sz="1400">
                <a:solidFill>
                  <a:srgbClr val="FF9900"/>
                </a:solidFill>
              </a:rPr>
              <a:t>90.</a:t>
            </a:r>
          </a:p>
        </p:txBody>
      </p:sp>
      <p:sp>
        <p:nvSpPr>
          <p:cNvPr id="16392" name="Rectangle 7"/>
          <p:cNvSpPr>
            <a:spLocks noChangeArrowheads="1"/>
          </p:cNvSpPr>
          <p:nvPr/>
        </p:nvSpPr>
        <p:spPr bwMode="auto">
          <a:xfrm>
            <a:off x="0" y="2517775"/>
            <a:ext cx="914400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u="sng">
                <a:solidFill>
                  <a:srgbClr val="FF9900"/>
                </a:solidFill>
              </a:rPr>
              <a:t>Преимущества карты:</a:t>
            </a:r>
          </a:p>
          <a:p>
            <a:endParaRPr lang="ru-RU" u="sng">
              <a:solidFill>
                <a:srgbClr val="FF9900"/>
              </a:solidFill>
            </a:endParaRPr>
          </a:p>
          <a:p>
            <a:pPr>
              <a:buFont typeface="Arial" charset="0"/>
              <a:buChar char="•"/>
            </a:pPr>
            <a:r>
              <a:rPr lang="ru-RU" sz="1600">
                <a:solidFill>
                  <a:schemeClr val="accent2"/>
                </a:solidFill>
              </a:rPr>
              <a:t> Высокий ежедневный лимит.</a:t>
            </a:r>
          </a:p>
          <a:p>
            <a:pPr>
              <a:buFont typeface="Arial" charset="0"/>
              <a:buChar char="•"/>
            </a:pPr>
            <a:r>
              <a:rPr lang="ru-RU" sz="1600">
                <a:solidFill>
                  <a:schemeClr val="accent2"/>
                </a:solidFill>
              </a:rPr>
              <a:t> Широко применяется в магазинах и банкоматах, на Кипре и за границей.</a:t>
            </a:r>
          </a:p>
          <a:p>
            <a:pPr>
              <a:buFont typeface="Arial" charset="0"/>
              <a:buChar char="•"/>
            </a:pPr>
            <a:r>
              <a:rPr lang="ru-RU" sz="1600">
                <a:solidFill>
                  <a:schemeClr val="accent2"/>
                </a:solidFill>
              </a:rPr>
              <a:t> Страхование поездок владельца карточки и его семьи во время путешествий при покупке билетов по данной карте.</a:t>
            </a:r>
          </a:p>
          <a:p>
            <a:pPr>
              <a:buFont typeface="Arial" charset="0"/>
              <a:buChar char="•"/>
            </a:pPr>
            <a:r>
              <a:rPr lang="ru-RU" sz="1600">
                <a:solidFill>
                  <a:schemeClr val="accent2"/>
                </a:solidFill>
              </a:rPr>
              <a:t> Страхование покупок на Кипре и за границей от потери, кражи и повреждения приобретенного имущества.</a:t>
            </a:r>
          </a:p>
          <a:p>
            <a:pPr>
              <a:buFont typeface="Arial" charset="0"/>
              <a:buChar char="•"/>
            </a:pPr>
            <a:r>
              <a:rPr lang="ru-RU" sz="1600">
                <a:solidFill>
                  <a:schemeClr val="accent2"/>
                </a:solidFill>
              </a:rPr>
              <a:t> Доступ в </a:t>
            </a:r>
            <a:r>
              <a:rPr lang="en-GB" sz="1600">
                <a:solidFill>
                  <a:schemeClr val="accent2"/>
                </a:solidFill>
              </a:rPr>
              <a:t>VIP</a:t>
            </a:r>
            <a:r>
              <a:rPr lang="ru-RU" sz="1600">
                <a:solidFill>
                  <a:schemeClr val="accent2"/>
                </a:solidFill>
              </a:rPr>
              <a:t>-залы аэропортов на Кипре и за границей </a:t>
            </a:r>
            <a:r>
              <a:rPr lang="en-US" sz="1600" i="1">
                <a:solidFill>
                  <a:schemeClr val="accent2"/>
                </a:solidFill>
              </a:rPr>
              <a:t>(Priority Pass)</a:t>
            </a:r>
            <a:r>
              <a:rPr lang="ru-RU" sz="1600" i="1">
                <a:solidFill>
                  <a:schemeClr val="accent2"/>
                </a:solidFill>
              </a:rPr>
              <a:t>.</a:t>
            </a:r>
          </a:p>
          <a:p>
            <a:pPr>
              <a:buFont typeface="Arial" charset="0"/>
              <a:buChar char="•"/>
            </a:pPr>
            <a:r>
              <a:rPr lang="ru-RU" sz="1600" i="1">
                <a:solidFill>
                  <a:schemeClr val="accent2"/>
                </a:solidFill>
              </a:rPr>
              <a:t> </a:t>
            </a:r>
            <a:r>
              <a:rPr lang="ru-RU" sz="1600">
                <a:solidFill>
                  <a:schemeClr val="accent2"/>
                </a:solidFill>
              </a:rPr>
              <a:t>Скидки и выгодные предложения от международных сетей гостиниц и компаний, сдающих автомобили в аренду.</a:t>
            </a:r>
          </a:p>
          <a:p>
            <a:pPr>
              <a:buFont typeface="Arial" charset="0"/>
              <a:buChar char="•"/>
            </a:pPr>
            <a:r>
              <a:rPr lang="ru-RU" sz="1600">
                <a:solidFill>
                  <a:schemeClr val="accent2"/>
                </a:solidFill>
              </a:rPr>
              <a:t> Консьерж-сервис – возможность получения оперативной информации и помощи во время путешествий за границей.</a:t>
            </a:r>
          </a:p>
          <a:p>
            <a:pPr>
              <a:buFont typeface="Arial" charset="0"/>
              <a:buChar char="•"/>
            </a:pPr>
            <a:r>
              <a:rPr lang="ru-RU" sz="1600" i="1">
                <a:solidFill>
                  <a:schemeClr val="accent2"/>
                </a:solidFill>
              </a:rPr>
              <a:t> </a:t>
            </a:r>
            <a:r>
              <a:rPr lang="ru-RU" sz="1600">
                <a:solidFill>
                  <a:schemeClr val="accent2"/>
                </a:solidFill>
              </a:rPr>
              <a:t>Экстренная замена карточки - в случае ее утери или кражи за границей клиенту будет выслана временная Платиновая Карта </a:t>
            </a:r>
            <a:r>
              <a:rPr lang="ru-RU" sz="1600" i="1">
                <a:solidFill>
                  <a:schemeClr val="accent2"/>
                </a:solidFill>
              </a:rPr>
              <a:t>(</a:t>
            </a:r>
            <a:r>
              <a:rPr lang="en-US" sz="1600" i="1">
                <a:solidFill>
                  <a:schemeClr val="accent2"/>
                </a:solidFill>
              </a:rPr>
              <a:t>Platinum</a:t>
            </a:r>
            <a:r>
              <a:rPr lang="en-US" sz="1600">
                <a:solidFill>
                  <a:srgbClr val="FF9900"/>
                </a:solidFill>
              </a:rPr>
              <a:t> </a:t>
            </a:r>
            <a:r>
              <a:rPr lang="en-GB" sz="1600" i="1">
                <a:solidFill>
                  <a:schemeClr val="accent2"/>
                </a:solidFill>
              </a:rPr>
              <a:t>Card</a:t>
            </a:r>
            <a:r>
              <a:rPr lang="ru-RU" sz="1600" i="1">
                <a:solidFill>
                  <a:schemeClr val="accent2"/>
                </a:solidFill>
              </a:rPr>
              <a:t>)</a:t>
            </a:r>
            <a:r>
              <a:rPr lang="en-GB" sz="1600" i="1">
                <a:solidFill>
                  <a:schemeClr val="accent2"/>
                </a:solidFill>
              </a:rPr>
              <a:t>.</a:t>
            </a:r>
            <a:endParaRPr lang="ru-RU" sz="1600" i="1">
              <a:solidFill>
                <a:schemeClr val="accent2"/>
              </a:solidFill>
            </a:endParaRPr>
          </a:p>
          <a:p>
            <a:pPr>
              <a:buFont typeface="Arial" charset="0"/>
              <a:buChar char="•"/>
            </a:pPr>
            <a:r>
              <a:rPr lang="ru-RU" sz="1600">
                <a:solidFill>
                  <a:schemeClr val="accent2"/>
                </a:solidFill>
              </a:rPr>
              <a:t> Срочное получение наличных средств при утере или краже карточки – в размере до </a:t>
            </a:r>
            <a:r>
              <a:rPr lang="en-GB" sz="1600">
                <a:solidFill>
                  <a:schemeClr val="accent2"/>
                </a:solidFill>
              </a:rPr>
              <a:t>USD</a:t>
            </a:r>
            <a:r>
              <a:rPr lang="en-US" sz="1600">
                <a:solidFill>
                  <a:schemeClr val="accent2"/>
                </a:solidFill>
              </a:rPr>
              <a:t> 5,</a:t>
            </a:r>
            <a:r>
              <a:rPr lang="ru-RU" sz="1600">
                <a:solidFill>
                  <a:schemeClr val="accent2"/>
                </a:solidFill>
              </a:rPr>
              <a:t>000 (или эквивалентная сумма в национальной валюте страны).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546</Words>
  <Application>Microsoft Office PowerPoint</Application>
  <PresentationFormat>On-screen Show (4:3)</PresentationFormat>
  <Paragraphs>63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Дебетовые карточки Хелленик Банка</vt:lpstr>
      <vt:lpstr>Дебетовые карточки Хелленик Банка</vt:lpstr>
      <vt:lpstr>Дебетовые карточки Хелленик Банка</vt:lpstr>
      <vt:lpstr>Дебетовые карточки Хелленик Банка</vt:lpstr>
    </vt:vector>
  </TitlesOfParts>
  <Company>Hellenic Bank Public Company 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Дебетовые карточки Хелленик Банка</dc:title>
  <dc:creator>spbuser1</dc:creator>
  <cp:lastModifiedBy>spbuser1</cp:lastModifiedBy>
  <cp:revision>3</cp:revision>
  <dcterms:created xsi:type="dcterms:W3CDTF">2009-02-24T09:23:56Z</dcterms:created>
  <dcterms:modified xsi:type="dcterms:W3CDTF">2010-11-17T13:19:44Z</dcterms:modified>
</cp:coreProperties>
</file>